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0" r:id="rId2"/>
    <p:sldId id="375" r:id="rId3"/>
    <p:sldId id="379" r:id="rId4"/>
    <p:sldId id="362" r:id="rId5"/>
    <p:sldId id="361" r:id="rId6"/>
    <p:sldId id="363" r:id="rId7"/>
    <p:sldId id="364" r:id="rId8"/>
    <p:sldId id="381" r:id="rId9"/>
    <p:sldId id="365" r:id="rId10"/>
    <p:sldId id="366" r:id="rId11"/>
    <p:sldId id="367" r:id="rId12"/>
    <p:sldId id="368" r:id="rId13"/>
    <p:sldId id="385" r:id="rId14"/>
    <p:sldId id="369" r:id="rId15"/>
    <p:sldId id="378" r:id="rId16"/>
    <p:sldId id="382" r:id="rId17"/>
    <p:sldId id="376" r:id="rId18"/>
    <p:sldId id="377" r:id="rId19"/>
    <p:sldId id="374" r:id="rId20"/>
  </p:sldIdLst>
  <p:sldSz cx="9144000" cy="6858000" type="screen4x3"/>
  <p:notesSz cx="6799263" cy="99298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is Heijnen" initials="IH" lastIdx="1" clrIdx="0">
    <p:extLst>
      <p:ext uri="{19B8F6BF-5375-455C-9EA6-DF929625EA0E}">
        <p15:presenceInfo xmlns:p15="http://schemas.microsoft.com/office/powerpoint/2012/main" userId="S-1-5-21-409026243-1077712498-396310352-565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0066"/>
    <a:srgbClr val="FF3399"/>
    <a:srgbClr val="FFFFFF"/>
    <a:srgbClr val="00CC66"/>
    <a:srgbClr val="00FFCC"/>
    <a:srgbClr val="3399FF"/>
    <a:srgbClr val="66CCFF"/>
    <a:srgbClr val="33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9" autoAdjust="0"/>
    <p:restoredTop sz="94660" autoAdjust="0"/>
  </p:normalViewPr>
  <p:slideViewPr>
    <p:cSldViewPr>
      <p:cViewPr varScale="1">
        <p:scale>
          <a:sx n="77" d="100"/>
          <a:sy n="77" d="100"/>
        </p:scale>
        <p:origin x="9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590" y="0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2766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590" y="9432766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27BEDA0-E1BD-4EFC-9880-48DDF5B735C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88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176" y="0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16385"/>
            <a:ext cx="4985914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het opmaakprofiel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4355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176" y="9434355"/>
            <a:ext cx="2947087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5285C4C-2C0D-451E-BD49-4BC3CD11295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780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85C4C-2C0D-451E-BD49-4BC3CD112955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463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36102-F2F4-4996-A4EE-CCAAE1D0C6DB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AFDA5-E5AA-464D-AEB0-2A0722C85EE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91021-3642-4262-A220-5D24C9E52835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EB253-EAF7-4E9F-88D8-54094906C4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849C6-2318-467E-9EA7-2638A924DD55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4C19F-3A73-4A14-9289-EC3EE3F4121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F34F5-D25A-45CD-A802-A169975825C0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AB58-73E8-4011-9ECC-7D12538643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04D41-32C4-4CEB-A503-15EF4E933386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A1DE5-149E-4D2E-B6F5-8A2C4308D58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95DD2-935C-4BF7-B54C-0D0897E22CAA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51898-7D8A-4479-BB87-5A5F8B06C6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441B4-8476-4F8D-B462-E01FB52945CB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A359E-080A-4B0E-964E-10DA79CA0D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34728-2617-4141-B884-4E7975A80B78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EC1F4-9CD3-4BE8-AA1B-13DD0A875B6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84DE0-C075-4402-BC30-BC99E10FCC3B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38D0A-52B0-407F-89CE-3F4823FEFFC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1A02B-EEFC-4846-AF67-1068AB328863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7CDAB-7BD5-447B-8971-D3CFD7200CB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349F-AB40-46BA-9640-AED2B3168FF8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A2F0E-D61B-427D-B641-803BEF6E006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5C138E0F-DB60-4F2A-ADB7-5E827EAA3706}" type="datetime1">
              <a:rPr lang="nl-NL" smtClean="0"/>
              <a:pPr>
                <a:defRPr/>
              </a:pPr>
              <a:t>12-7-2017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r>
              <a:rPr lang="nl-NL"/>
              <a:t>kjkfjda;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813FE75F-4197-47E7-9369-D821182686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 bwMode="auto">
          <a:xfrm>
            <a:off x="1663680" y="1134206"/>
            <a:ext cx="5940152" cy="4104455"/>
          </a:xfrm>
          <a:prstGeom prst="roundRect">
            <a:avLst/>
          </a:prstGeom>
          <a:solidFill>
            <a:srgbClr val="FF0066"/>
          </a:solidFill>
          <a:ln w="952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1" name="Tekstvak 5"/>
          <p:cNvSpPr txBox="1">
            <a:spLocks noChangeArrowheads="1"/>
          </p:cNvSpPr>
          <p:nvPr/>
        </p:nvSpPr>
        <p:spPr bwMode="auto">
          <a:xfrm>
            <a:off x="123514" y="303209"/>
            <a:ext cx="90204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nl-NL" dirty="0" smtClean="0">
                <a:latin typeface="Verdana" pitchFamily="34" charset="0"/>
              </a:rPr>
              <a:t>Informatie </a:t>
            </a:r>
            <a:r>
              <a:rPr lang="nl-NL" dirty="0">
                <a:latin typeface="Verdana" pitchFamily="34" charset="0"/>
              </a:rPr>
              <a:t>voor </a:t>
            </a:r>
            <a:r>
              <a:rPr lang="nl-NL" dirty="0" smtClean="0">
                <a:latin typeface="Verdana" pitchFamily="34" charset="0"/>
              </a:rPr>
              <a:t>ouders </a:t>
            </a:r>
            <a:r>
              <a:rPr lang="nl-NL" dirty="0">
                <a:latin typeface="Verdana" pitchFamily="34" charset="0"/>
              </a:rPr>
              <a:t>groep 8 over:</a:t>
            </a:r>
          </a:p>
          <a:p>
            <a:pPr algn="ctr" eaLnBrk="0" hangingPunct="0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Overgang </a:t>
            </a: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van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PO </a:t>
            </a: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naar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VO</a:t>
            </a:r>
            <a:endParaRPr lang="nl-NL" b="1" dirty="0">
              <a:solidFill>
                <a:srgbClr val="33CCCC"/>
              </a:solidFill>
              <a:latin typeface="Verdana" pitchFamily="34" charset="0"/>
            </a:endParaRPr>
          </a:p>
        </p:txBody>
      </p: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2059724" y="4685973"/>
            <a:ext cx="5148064" cy="461665"/>
          </a:xfrm>
          <a:prstGeom prst="rect">
            <a:avLst/>
          </a:prstGeom>
          <a:solidFill>
            <a:srgbClr val="FF0066"/>
          </a:solidFill>
        </p:spPr>
        <p:txBody>
          <a:bodyPr wrap="square" rtlCol="0" anchor="ctr">
            <a:spAutoFit/>
          </a:bodyPr>
          <a:lstStyle/>
          <a:p>
            <a:r>
              <a:rPr lang="nl-NL" b="1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De Overstap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25257" y="5145488"/>
            <a:ext cx="8840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nl-NL" b="1" dirty="0">
                <a:solidFill>
                  <a:srgbClr val="FF0000"/>
                </a:solidFill>
                <a:latin typeface="Verdana" pitchFamily="34" charset="0"/>
              </a:rPr>
              <a:t>Let op!</a:t>
            </a: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 </a:t>
            </a:r>
          </a:p>
          <a:p>
            <a:pPr eaLnBrk="0" hangingPunct="0"/>
            <a:r>
              <a:rPr lang="nl-NL" sz="2000" dirty="0">
                <a:latin typeface="Verdana" pitchFamily="34" charset="0"/>
              </a:rPr>
              <a:t>Informatie over de </a:t>
            </a:r>
            <a:r>
              <a:rPr lang="nl-NL" sz="2000" dirty="0" smtClean="0">
                <a:latin typeface="Verdana" pitchFamily="34" charset="0"/>
              </a:rPr>
              <a:t>aanmeldprocedure krijgt u wordt </a:t>
            </a:r>
            <a:r>
              <a:rPr lang="nl-NL" sz="2000" dirty="0">
                <a:latin typeface="Verdana" pitchFamily="34" charset="0"/>
              </a:rPr>
              <a:t>tijdens </a:t>
            </a:r>
            <a:r>
              <a:rPr lang="nl-NL" sz="2000" dirty="0" smtClean="0">
                <a:latin typeface="Verdana" pitchFamily="34" charset="0"/>
              </a:rPr>
              <a:t>de informatieavonden in november en december op de vo-scholen. </a:t>
            </a:r>
            <a:endParaRPr lang="nl-NL" sz="20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476" y="1325600"/>
            <a:ext cx="5040560" cy="3360373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VMBO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oorbereidend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M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iddelbaar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B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eroeps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r>
              <a:rPr lang="nl-NL" sz="2400" dirty="0" smtClean="0">
                <a:latin typeface="Verdana" pitchFamily="34" charset="0"/>
              </a:rPr>
              <a:t> 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396536" cy="5715000"/>
          </a:xfrm>
        </p:spPr>
        <p:txBody>
          <a:bodyPr/>
          <a:lstStyle/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Saenstroom opdc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O</a:t>
            </a:r>
            <a:r>
              <a:rPr lang="nl-NL" dirty="0" smtClean="0">
                <a:latin typeface="Verdana" pitchFamily="34" charset="0"/>
              </a:rPr>
              <a:t>rtho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P</a:t>
            </a:r>
            <a:r>
              <a:rPr lang="nl-NL" dirty="0" smtClean="0">
                <a:latin typeface="Verdana" pitchFamily="34" charset="0"/>
              </a:rPr>
              <a:t>edagogisch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D</a:t>
            </a:r>
            <a:r>
              <a:rPr lang="nl-NL" dirty="0" smtClean="0">
                <a:latin typeface="Verdana" pitchFamily="34" charset="0"/>
              </a:rPr>
              <a:t>idactisch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C</a:t>
            </a:r>
            <a:r>
              <a:rPr lang="nl-NL" dirty="0" smtClean="0">
                <a:latin typeface="Verdana" pitchFamily="34" charset="0"/>
              </a:rPr>
              <a:t>entrum in Zaanstad</a:t>
            </a:r>
            <a:endParaRPr lang="nl-NL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/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Mogelijkheden: 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* </a:t>
            </a:r>
            <a:r>
              <a:rPr lang="nl-NL" dirty="0" smtClean="0">
                <a:latin typeface="Verdana" pitchFamily="34" charset="0"/>
              </a:rPr>
              <a:t>Schakelklas tussen groep 8 en leerjaar 1 VMBO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VMBO onderbouw (klas 1 en 2) voor leerlingen, die op  </a:t>
            </a:r>
          </a:p>
          <a:p>
            <a:pPr marL="0" lvl="2" algn="l"/>
            <a:r>
              <a:rPr lang="nl-NL" dirty="0">
                <a:latin typeface="Verdana" pitchFamily="34" charset="0"/>
              </a:rPr>
              <a:t> </a:t>
            </a:r>
            <a:r>
              <a:rPr lang="nl-NL" dirty="0" smtClean="0">
                <a:latin typeface="Verdana" pitchFamily="34" charset="0"/>
              </a:rPr>
              <a:t>   meerdere gebieden specifieke begeleiding nodig hebben</a:t>
            </a: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Kenmerken: * </a:t>
            </a:r>
            <a:r>
              <a:rPr lang="nl-NL" dirty="0" smtClean="0">
                <a:latin typeface="Verdana" pitchFamily="34" charset="0"/>
              </a:rPr>
              <a:t>Kleine groep met extra zorg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	  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Kleine school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  * </a:t>
            </a:r>
            <a:r>
              <a:rPr lang="nl-NL" dirty="0" smtClean="0">
                <a:latin typeface="Verdana" pitchFamily="34" charset="0"/>
              </a:rPr>
              <a:t>Toelating via commissie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Doel:		   * </a:t>
            </a:r>
            <a:r>
              <a:rPr lang="nl-NL" dirty="0" smtClean="0">
                <a:latin typeface="Verdana" pitchFamily="34" charset="0"/>
              </a:rPr>
              <a:t>Schakelfunctie naar regulier VMBO in    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                       leerjaar 1 of leerjaar 3 (alle leerwegen)</a:t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HAVO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H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oger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A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lgemeen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oortgezet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Kenmerken: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Algemeen programma in de onderbouw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Profielen in de bovenbouw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		</a:t>
            </a:r>
            <a:r>
              <a:rPr lang="nl-NL" dirty="0" smtClean="0">
                <a:latin typeface="Verdana" pitchFamily="34" charset="0"/>
              </a:rPr>
              <a:t>NT 	- Natuur &amp; Techniek 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	NG 	- Natuur &amp; Gezondheid		 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	EM 	- Economie &amp; Maatschappij 				CM 	- Cultuur &amp; Maatschappij 					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Doel:	* </a:t>
            </a:r>
            <a:r>
              <a:rPr lang="nl-NL" dirty="0" smtClean="0">
                <a:latin typeface="Verdana" pitchFamily="34" charset="0"/>
              </a:rPr>
              <a:t>Vervolgopleiding HBO</a:t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VWO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 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oorbereidend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W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etenschappelijk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Kenmerken: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Algemeen programma in de onderbouw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Atheneum en Gymnasium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		* </a:t>
            </a:r>
            <a:r>
              <a:rPr lang="nl-NL" dirty="0" smtClean="0">
                <a:latin typeface="Verdana" pitchFamily="34" charset="0"/>
              </a:rPr>
              <a:t>Profielen in de bovenbouw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	NT	- Natuur &amp; Techniek 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	NG	- Natuur &amp; Gezondheid					EM 	- Economie &amp; Maatschappij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	CM 	- Cultuur &amp; Maatschappij				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Doel:	 * </a:t>
            </a:r>
            <a:r>
              <a:rPr lang="nl-NL" dirty="0" smtClean="0">
                <a:latin typeface="Verdana" pitchFamily="34" charset="0"/>
              </a:rPr>
              <a:t>Vervolgopleiding Universiteit en HBO</a:t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Adviescategorieën 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In het voortgezet onderwijs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Aanmeldingsformulier 2018-2019:</a:t>
            </a:r>
          </a:p>
          <a:p>
            <a:pPr marL="0" lvl="2" algn="l"/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praktijkonderwijs</a:t>
            </a:r>
          </a:p>
          <a:p>
            <a:pPr marL="0" lvl="2" algn="l"/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sz="2200" dirty="0" smtClean="0">
                <a:latin typeface="Verdana" pitchFamily="34" charset="0"/>
              </a:rPr>
              <a:t>praktijkonderwijs/vmbo-b</a:t>
            </a:r>
            <a:endParaRPr lang="nl-NL" sz="2200" dirty="0">
              <a:latin typeface="Verdana" pitchFamily="34" charset="0"/>
            </a:endParaRPr>
          </a:p>
          <a:p>
            <a:pPr marL="0" lvl="2" algn="l"/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sz="2200" dirty="0" smtClean="0">
                <a:latin typeface="Verdana" pitchFamily="34" charset="0"/>
              </a:rPr>
              <a:t>vmbo-b (basisberoepsgericht)</a:t>
            </a:r>
          </a:p>
          <a:p>
            <a:pPr marL="0" lvl="2" algn="l"/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sz="2200" dirty="0" smtClean="0">
                <a:latin typeface="Verdana" pitchFamily="34" charset="0"/>
              </a:rPr>
              <a:t>vmbo-b/vmbo-k</a:t>
            </a:r>
            <a:endParaRPr lang="nl-NL" sz="2200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sz="2200" b="1" dirty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sz="2200" dirty="0" smtClean="0">
                <a:latin typeface="Verdana" pitchFamily="34" charset="0"/>
              </a:rPr>
              <a:t>vmbo-k (kaderberoepsgericht)</a:t>
            </a:r>
            <a:r>
              <a:rPr lang="nl-NL" sz="2200" dirty="0">
                <a:latin typeface="Verdana" pitchFamily="34" charset="0"/>
              </a:rPr>
              <a:t>		</a:t>
            </a:r>
            <a:br>
              <a:rPr lang="nl-NL" sz="2200" dirty="0">
                <a:latin typeface="Verdana" pitchFamily="34" charset="0"/>
              </a:rPr>
            </a:br>
            <a:r>
              <a:rPr lang="nl-NL" sz="2200" dirty="0" smtClean="0">
                <a:latin typeface="Verdana" pitchFamily="34" charset="0"/>
              </a:rPr>
              <a:t>	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vmbo-k/vmbo-t </a:t>
            </a:r>
            <a:endParaRPr lang="nl-NL" sz="2200" b="1" dirty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sz="2200" b="1" dirty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sz="2200" dirty="0" smtClean="0">
                <a:latin typeface="Verdana" pitchFamily="34" charset="0"/>
              </a:rPr>
              <a:t>vmbo-t (theoretisch) </a:t>
            </a:r>
            <a:r>
              <a:rPr lang="nl-NL" sz="2200" dirty="0">
                <a:latin typeface="Verdana" pitchFamily="34" charset="0"/>
              </a:rPr>
              <a:t>		</a:t>
            </a:r>
            <a:br>
              <a:rPr lang="nl-NL" sz="2200" dirty="0">
                <a:latin typeface="Verdana" pitchFamily="34" charset="0"/>
              </a:rPr>
            </a:br>
            <a:r>
              <a:rPr lang="nl-NL" sz="2200" dirty="0" smtClean="0">
                <a:latin typeface="Verdana" pitchFamily="34" charset="0"/>
              </a:rPr>
              <a:t>	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vmbo-t/havo </a:t>
            </a:r>
            <a:endParaRPr lang="nl-NL" sz="2200" b="1" dirty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sz="2200" b="1" dirty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sz="2200" dirty="0" smtClean="0">
                <a:latin typeface="Verdana" pitchFamily="34" charset="0"/>
              </a:rPr>
              <a:t>havo</a:t>
            </a:r>
            <a:r>
              <a:rPr lang="nl-NL" sz="2200" dirty="0">
                <a:latin typeface="Verdana" pitchFamily="34" charset="0"/>
              </a:rPr>
              <a:t>		</a:t>
            </a:r>
            <a:br>
              <a:rPr lang="nl-NL" sz="2200" dirty="0">
                <a:latin typeface="Verdana" pitchFamily="34" charset="0"/>
              </a:rPr>
            </a:br>
            <a:r>
              <a:rPr lang="nl-NL" sz="2200" dirty="0" smtClean="0">
                <a:latin typeface="Verdana" pitchFamily="34" charset="0"/>
              </a:rPr>
              <a:t>	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havo/atheneum</a:t>
            </a:r>
            <a:endParaRPr lang="nl-NL" sz="2200" b="1" dirty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sz="2200" b="1" dirty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sz="2200" dirty="0" smtClean="0">
                <a:latin typeface="Verdana" pitchFamily="34" charset="0"/>
              </a:rPr>
              <a:t>atheneum</a:t>
            </a:r>
          </a:p>
          <a:p>
            <a:pPr marL="0" lvl="2" algn="l"/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sz="2200" dirty="0" smtClean="0">
                <a:latin typeface="Verdana" pitchFamily="34" charset="0"/>
              </a:rPr>
              <a:t>atheneum/gymnasium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gymnasium</a:t>
            </a: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9957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smtClean="0">
                <a:solidFill>
                  <a:schemeClr val="tx1"/>
                </a:solidFill>
                <a:latin typeface="Verdana" pitchFamily="34" charset="0"/>
              </a:rPr>
              <a:t>PO &amp; VO</a:t>
            </a:r>
            <a:br>
              <a:rPr lang="nl-NL" sz="4000" b="1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     P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rimair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nderwijs &amp;</a:t>
            </a:r>
            <a:r>
              <a:rPr lang="nl-NL" sz="2400" smtClean="0">
                <a:latin typeface="Verdana" pitchFamily="34" charset="0"/>
              </a:rPr>
              <a:t>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oortgezet</a:t>
            </a:r>
            <a:r>
              <a:rPr lang="nl-NL" sz="2400" smtClean="0">
                <a:latin typeface="Verdana" pitchFamily="34" charset="0"/>
              </a:rPr>
              <a:t>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endParaRPr lang="nl-NL" sz="2400" b="1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Aspecten van deze samenwerking:</a:t>
            </a:r>
          </a:p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sz="2200" dirty="0" smtClean="0">
                <a:latin typeface="Verdana" pitchFamily="34" charset="0"/>
              </a:rPr>
              <a:t>Voorlopig VO advies voor herfstvakantie 2017</a:t>
            </a:r>
            <a:endParaRPr lang="nl-NL" sz="2200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sz="2200" dirty="0" smtClean="0"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Voorlichtingsavond VO voor ouders in december  	</a:t>
            </a:r>
            <a:r>
              <a:rPr lang="nl-NL" sz="2200" smtClean="0">
                <a:latin typeface="Verdana" pitchFamily="34" charset="0"/>
              </a:rPr>
              <a:t>   </a:t>
            </a:r>
            <a:endParaRPr lang="nl-NL" sz="2200" dirty="0" smtClean="0">
              <a:latin typeface="Verdana" pitchFamily="34" charset="0"/>
            </a:endParaRPr>
          </a:p>
          <a:p>
            <a:pPr marL="0" lvl="2" algn="l"/>
            <a:r>
              <a:rPr lang="nl-NL" sz="2200" dirty="0" smtClean="0"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Januari/februari 2018 open lesmiddagen </a:t>
            </a:r>
          </a:p>
          <a:p>
            <a:pPr marL="0" lvl="2" algn="l"/>
            <a:r>
              <a:rPr lang="nl-NL" sz="2200" dirty="0">
                <a:latin typeface="Verdana" pitchFamily="34" charset="0"/>
              </a:rPr>
              <a:t> </a:t>
            </a:r>
            <a:r>
              <a:rPr lang="nl-NL" sz="2200" dirty="0" smtClean="0">
                <a:latin typeface="Verdana" pitchFamily="34" charset="0"/>
              </a:rPr>
              <a:t>           voor leerlingen op woensdagmiddag (onder 		   voorbehoud)</a:t>
            </a:r>
          </a:p>
          <a:p>
            <a:pPr marL="0" lvl="2" algn="l"/>
            <a:r>
              <a:rPr lang="nl-NL" sz="2200" dirty="0" smtClean="0"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Eind januari/begin februari definitief advies</a:t>
            </a:r>
          </a:p>
          <a:p>
            <a:pPr marL="0" lvl="2" algn="l"/>
            <a:r>
              <a:rPr lang="nl-NL" sz="2200" dirty="0" smtClean="0"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dirty="0" smtClean="0">
                <a:latin typeface="Verdana" pitchFamily="34" charset="0"/>
              </a:rPr>
              <a:t>Vanaf eind januari 2018 open dagen voor 	</a:t>
            </a:r>
          </a:p>
          <a:p>
            <a:pPr marL="0" lvl="2" algn="l"/>
            <a:r>
              <a:rPr lang="nl-NL" sz="2200" dirty="0" smtClean="0">
                <a:latin typeface="Verdana" pitchFamily="34" charset="0"/>
              </a:rPr>
              <a:t>            leerlingen en ouders</a:t>
            </a:r>
          </a:p>
          <a:p>
            <a:pPr marL="0" lvl="2" algn="l"/>
            <a:r>
              <a:rPr lang="nl-NL" sz="2200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sz="2200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sz="2200" u="sng" dirty="0" smtClean="0">
                <a:latin typeface="Verdana" pitchFamily="34" charset="0"/>
              </a:rPr>
              <a:t>Vóór donderdag 15 maart 2018</a:t>
            </a:r>
            <a:r>
              <a:rPr lang="nl-NL" sz="2200" dirty="0" smtClean="0">
                <a:latin typeface="Verdana" pitchFamily="34" charset="0"/>
              </a:rPr>
              <a:t> aanmelden </a:t>
            </a:r>
          </a:p>
          <a:p>
            <a:pPr marL="0" lvl="2" algn="l"/>
            <a:r>
              <a:rPr lang="nl-NL" sz="2200" dirty="0" smtClean="0">
                <a:latin typeface="Verdana" pitchFamily="34" charset="0"/>
              </a:rPr>
              <a:t>	   via PO</a:t>
            </a:r>
            <a:r>
              <a:rPr lang="nl-NL" dirty="0" smtClean="0">
                <a:latin typeface="Verdana" pitchFamily="34" charset="0"/>
              </a:rPr>
              <a:t>	</a:t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PO &amp; VO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    P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rimair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 &amp;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oortgezet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Voorlopig en definitief advies PO 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dirty="0" smtClean="0">
                <a:latin typeface="Verdana" pitchFamily="34" charset="0"/>
              </a:rPr>
              <a:t>Gebaseerd op leervorderingen leerling vanaf 		   groep 6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 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Indruk school (directie + leerkracht + IB-er)</a:t>
            </a:r>
          </a:p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Het advies wordt onderbouwd door: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gegevens uit leerlingvolgsysteem:  </a:t>
            </a:r>
          </a:p>
          <a:p>
            <a:pPr marL="0" lvl="2" algn="l"/>
            <a:r>
              <a:rPr lang="nl-NL" dirty="0">
                <a:latin typeface="Verdana" pitchFamily="34" charset="0"/>
              </a:rPr>
              <a:t> </a:t>
            </a:r>
            <a:r>
              <a:rPr lang="nl-NL" dirty="0" smtClean="0">
                <a:latin typeface="Verdana" pitchFamily="34" charset="0"/>
              </a:rPr>
              <a:t>           o.a. leervorderingen en stimulerende en </a:t>
            </a:r>
          </a:p>
          <a:p>
            <a:pPr marL="0" lvl="2" algn="l"/>
            <a:r>
              <a:rPr lang="nl-NL" dirty="0">
                <a:latin typeface="Verdana" pitchFamily="34" charset="0"/>
              </a:rPr>
              <a:t>	 </a:t>
            </a:r>
            <a:r>
              <a:rPr lang="nl-NL" dirty="0" smtClean="0">
                <a:latin typeface="Verdana" pitchFamily="34" charset="0"/>
              </a:rPr>
              <a:t>   belemmerende factoren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Ondersteuningsbehoeften van de leerling, indien </a:t>
            </a:r>
          </a:p>
          <a:p>
            <a:pPr marL="0" lvl="2" algn="l"/>
            <a:r>
              <a:rPr lang="nl-NL" dirty="0">
                <a:latin typeface="Verdana" pitchFamily="34" charset="0"/>
              </a:rPr>
              <a:t> </a:t>
            </a:r>
            <a:r>
              <a:rPr lang="nl-NL" dirty="0" smtClean="0">
                <a:latin typeface="Verdana" pitchFamily="34" charset="0"/>
              </a:rPr>
              <a:t>           extra ondersteuning in vo noodzakelijk is     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/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1143000"/>
          </a:xfrm>
        </p:spPr>
        <p:txBody>
          <a:bodyPr/>
          <a:lstStyle/>
          <a:p>
            <a:r>
              <a:rPr lang="nl-NL" sz="3000" b="1" dirty="0">
                <a:solidFill>
                  <a:schemeClr val="tx1"/>
                </a:solidFill>
                <a:latin typeface="Verdana" pitchFamily="34" charset="0"/>
              </a:rPr>
              <a:t>PO </a:t>
            </a:r>
            <a:br>
              <a:rPr lang="nl-NL" sz="3000" b="1" dirty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3000" b="1" dirty="0">
                <a:solidFill>
                  <a:srgbClr val="33CCCC"/>
                </a:solidFill>
                <a:latin typeface="Verdana" pitchFamily="34" charset="0"/>
              </a:rPr>
              <a:t>     P</a:t>
            </a:r>
            <a:r>
              <a:rPr lang="nl-NL" sz="3000" dirty="0">
                <a:solidFill>
                  <a:schemeClr val="tx1"/>
                </a:solidFill>
                <a:latin typeface="Verdana" pitchFamily="34" charset="0"/>
              </a:rPr>
              <a:t>rimair </a:t>
            </a:r>
            <a:r>
              <a:rPr lang="nl-NL" sz="30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30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br>
              <a:rPr lang="nl-NL" sz="30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nl-NL" sz="3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464496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Betekenis Centrale eindtoets PO</a:t>
            </a:r>
          </a:p>
          <a:p>
            <a:pPr marL="0" indent="0">
              <a:buNone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r>
              <a:rPr lang="nl-NL" sz="2400" dirty="0" smtClean="0">
                <a:latin typeface="Verdana" pitchFamily="34" charset="0"/>
              </a:rPr>
              <a:t>Vindt plaats na advisering en aanmelding (eind april), toetsing achteraf</a:t>
            </a:r>
          </a:p>
          <a:p>
            <a:r>
              <a:rPr lang="nl-NL" sz="2400" b="1" dirty="0" smtClean="0">
                <a:latin typeface="Verdana" pitchFamily="34" charset="0"/>
              </a:rPr>
              <a:t>Advies van de basisschool is leidend</a:t>
            </a:r>
          </a:p>
          <a:p>
            <a:r>
              <a:rPr lang="nl-NL" sz="2400" dirty="0" smtClean="0">
                <a:latin typeface="Verdana" pitchFamily="34" charset="0"/>
              </a:rPr>
              <a:t>Heroverweging moet als resultaten eindtoets aanleiding zijn voor een hoger advies</a:t>
            </a:r>
          </a:p>
          <a:p>
            <a:r>
              <a:rPr lang="nl-NL" sz="2400" dirty="0" smtClean="0">
                <a:latin typeface="Verdana" pitchFamily="34" charset="0"/>
              </a:rPr>
              <a:t>Eventuele aanpassing schooladvies mogelijk</a:t>
            </a:r>
          </a:p>
          <a:p>
            <a:endParaRPr lang="nl-NL" sz="2400" dirty="0" smtClean="0">
              <a:latin typeface="Verdana" pitchFamily="34" charset="0"/>
            </a:endParaRPr>
          </a:p>
          <a:p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8AB58-73E8-4011-9ECC-7D1253864338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  <p:cxnSp>
        <p:nvCxnSpPr>
          <p:cNvPr id="5" name="Rechte verbindingslijn 4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51828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smtClean="0">
                <a:solidFill>
                  <a:schemeClr val="tx1"/>
                </a:solidFill>
                <a:latin typeface="Verdana" pitchFamily="34" charset="0"/>
              </a:rPr>
              <a:t>PO &amp; VO</a:t>
            </a:r>
            <a:br>
              <a:rPr lang="nl-NL" sz="4000" b="1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     P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rimair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nderwijs &amp;</a:t>
            </a:r>
            <a:r>
              <a:rPr lang="nl-NL" sz="2400" smtClean="0">
                <a:latin typeface="Verdana" pitchFamily="34" charset="0"/>
              </a:rPr>
              <a:t>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oortgezet</a:t>
            </a:r>
            <a:r>
              <a:rPr lang="nl-NL" sz="2400" smtClean="0">
                <a:latin typeface="Verdana" pitchFamily="34" charset="0"/>
              </a:rPr>
              <a:t>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endParaRPr lang="nl-NL" sz="2400" b="1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143000"/>
            <a:ext cx="9252520" cy="5715000"/>
          </a:xfrm>
        </p:spPr>
        <p:txBody>
          <a:bodyPr/>
          <a:lstStyle/>
          <a:p>
            <a:pPr marL="0" lvl="2" indent="0">
              <a:buFontTx/>
              <a:buNone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indent="0">
              <a:buFontTx/>
              <a:buNone/>
            </a:pP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Beleid aanmelding &amp; inschrijving VO Zaanstad</a:t>
            </a:r>
          </a:p>
          <a:p>
            <a:pPr marL="0" lvl="2" indent="0">
              <a:buFontTx/>
              <a:buNone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indent="0">
              <a:buFontTx/>
              <a:buNone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indent="0">
              <a:buFontTx/>
              <a:buNone/>
            </a:pP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dirty="0" smtClean="0">
                <a:latin typeface="Verdana" pitchFamily="34" charset="0"/>
              </a:rPr>
              <a:t>Per school worden capaciteitsgrenzen gesteld</a:t>
            </a:r>
          </a:p>
          <a:p>
            <a:pPr marL="0" lvl="2" indent="0">
              <a:buFontTx/>
              <a:buNone/>
            </a:pPr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Verplicht aangeven 1</a:t>
            </a:r>
            <a:r>
              <a:rPr lang="nl-NL" baseline="30000" dirty="0" smtClean="0">
                <a:latin typeface="Verdana" pitchFamily="34" charset="0"/>
              </a:rPr>
              <a:t>e </a:t>
            </a:r>
            <a:r>
              <a:rPr lang="nl-NL" dirty="0" smtClean="0">
                <a:latin typeface="Verdana" pitchFamily="34" charset="0"/>
              </a:rPr>
              <a:t>,2</a:t>
            </a:r>
            <a:r>
              <a:rPr lang="nl-NL" baseline="30000" dirty="0" smtClean="0">
                <a:latin typeface="Verdana" pitchFamily="34" charset="0"/>
              </a:rPr>
              <a:t>e</a:t>
            </a:r>
            <a:r>
              <a:rPr lang="nl-NL" dirty="0" smtClean="0">
                <a:latin typeface="Verdana" pitchFamily="34" charset="0"/>
              </a:rPr>
              <a:t> </a:t>
            </a:r>
            <a:r>
              <a:rPr lang="nl-NL" u="sng" dirty="0" smtClean="0">
                <a:latin typeface="Verdana" pitchFamily="34" charset="0"/>
              </a:rPr>
              <a:t>en 3</a:t>
            </a:r>
            <a:r>
              <a:rPr lang="nl-NL" u="sng" baseline="30000" dirty="0" smtClean="0">
                <a:latin typeface="Verdana" pitchFamily="34" charset="0"/>
              </a:rPr>
              <a:t>e</a:t>
            </a:r>
            <a:r>
              <a:rPr lang="nl-NL" u="sng" dirty="0" smtClean="0">
                <a:latin typeface="Verdana" pitchFamily="34" charset="0"/>
              </a:rPr>
              <a:t> </a:t>
            </a:r>
            <a:r>
              <a:rPr lang="nl-NL" dirty="0" smtClean="0">
                <a:latin typeface="Verdana" pitchFamily="34" charset="0"/>
              </a:rPr>
              <a:t>voorkeur </a:t>
            </a:r>
          </a:p>
          <a:p>
            <a:pPr marL="0" lvl="2" indent="0">
              <a:buFontTx/>
              <a:buNone/>
            </a:pPr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>
                <a:latin typeface="Verdana" pitchFamily="34" charset="0"/>
              </a:rPr>
              <a:t> </a:t>
            </a:r>
            <a:r>
              <a:rPr lang="nl-NL" dirty="0" smtClean="0">
                <a:latin typeface="Verdana" pitchFamily="34" charset="0"/>
              </a:rPr>
              <a:t>Alle leerlingen uit de Zaanstreek kunnen 		   ingeschreven worden op een Zaanse VO-school. </a:t>
            </a:r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Afbeelding 11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smtClean="0">
                <a:solidFill>
                  <a:schemeClr val="tx1"/>
                </a:solidFill>
                <a:latin typeface="Verdana" pitchFamily="34" charset="0"/>
              </a:rPr>
              <a:t>PO &amp; VO</a:t>
            </a:r>
            <a:br>
              <a:rPr lang="nl-NL" sz="4000" b="1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     P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rimair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nderwijs &amp;</a:t>
            </a:r>
            <a:r>
              <a:rPr lang="nl-NL" sz="2400" smtClean="0">
                <a:latin typeface="Verdana" pitchFamily="34" charset="0"/>
              </a:rPr>
              <a:t>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oortgezet</a:t>
            </a:r>
            <a:r>
              <a:rPr lang="nl-NL" sz="2400" smtClean="0">
                <a:latin typeface="Verdana" pitchFamily="34" charset="0"/>
              </a:rPr>
              <a:t> </a:t>
            </a:r>
            <a:r>
              <a:rPr lang="nl-NL" sz="2400" b="1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endParaRPr lang="nl-NL" sz="2400" b="1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indent="0">
              <a:buFontTx/>
              <a:buNone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indent="0">
              <a:buFontTx/>
              <a:buNone/>
            </a:pP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Voorlichtingsmateriaal</a:t>
            </a:r>
          </a:p>
          <a:p>
            <a:pPr marL="0" lvl="2" indent="0">
              <a:buFontTx/>
              <a:buNone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indent="0">
              <a:buNone/>
            </a:pP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 </a:t>
            </a: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>
                <a:latin typeface="Verdana" pitchFamily="34" charset="0"/>
              </a:rPr>
              <a:t>Nieuwe</a:t>
            </a: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 </a:t>
            </a:r>
            <a:r>
              <a:rPr lang="nl-NL" dirty="0">
                <a:latin typeface="Verdana" pitchFamily="34" charset="0"/>
              </a:rPr>
              <a:t>Keuzegids De Overstap (voor ouders)     	</a:t>
            </a:r>
            <a:r>
              <a:rPr lang="nl-NL" dirty="0" smtClean="0">
                <a:latin typeface="Verdana" pitchFamily="34" charset="0"/>
              </a:rPr>
              <a:t>    </a:t>
            </a:r>
            <a:r>
              <a:rPr lang="nl-NL" dirty="0">
                <a:latin typeface="Verdana" pitchFamily="34" charset="0"/>
              </a:rPr>
              <a:t>in november </a:t>
            </a:r>
            <a:r>
              <a:rPr lang="nl-NL" dirty="0" smtClean="0">
                <a:latin typeface="Verdana" pitchFamily="34" charset="0"/>
              </a:rPr>
              <a:t>2017 </a:t>
            </a:r>
            <a:r>
              <a:rPr lang="nl-NL" dirty="0">
                <a:latin typeface="Verdana" pitchFamily="34" charset="0"/>
              </a:rPr>
              <a:t>beschikbaar</a:t>
            </a:r>
          </a:p>
          <a:p>
            <a:pPr marL="0" lvl="2" indent="0">
              <a:buFontTx/>
              <a:buNone/>
            </a:pPr>
            <a:r>
              <a:rPr lang="nl-NL" dirty="0">
                <a:latin typeface="Verdana" pitchFamily="34" charset="0"/>
              </a:rPr>
              <a:t>	 </a:t>
            </a: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Informatie over aanmelding en inschrijving in 	    december tijdens de voorlichtingsavonden op 	    alle VO-scholen</a:t>
            </a:r>
          </a:p>
          <a:p>
            <a:pPr marL="0" lvl="2" indent="0">
              <a:buFontTx/>
              <a:buNone/>
            </a:pPr>
            <a:r>
              <a:rPr lang="nl-NL" dirty="0" smtClean="0">
                <a:latin typeface="Verdana" pitchFamily="34" charset="0"/>
              </a:rPr>
              <a:t>	</a:t>
            </a:r>
            <a:r>
              <a:rPr lang="nl-NL" dirty="0">
                <a:latin typeface="Verdana" pitchFamily="34" charset="0"/>
              </a:rPr>
              <a:t>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Speciale ouderbrochure over aanmelding en </a:t>
            </a:r>
            <a:r>
              <a:rPr lang="nl-NL" dirty="0">
                <a:latin typeface="Verdana" pitchFamily="34" charset="0"/>
              </a:rPr>
              <a:t>	</a:t>
            </a:r>
            <a:r>
              <a:rPr lang="nl-NL" dirty="0" smtClean="0">
                <a:latin typeface="Verdana" pitchFamily="34" charset="0"/>
              </a:rPr>
              <a:t>    inschrijving in januari 2018 beschikbaar</a:t>
            </a:r>
          </a:p>
          <a:p>
            <a:pPr marL="0" lvl="2" indent="0">
              <a:buFontTx/>
              <a:buNone/>
            </a:pPr>
            <a:r>
              <a:rPr lang="nl-NL" dirty="0" smtClean="0">
                <a:latin typeface="Verdana" pitchFamily="34" charset="0"/>
              </a:rPr>
              <a:t>	</a:t>
            </a:r>
          </a:p>
          <a:p>
            <a:pPr marL="0" lvl="2" indent="0">
              <a:buFontTx/>
              <a:buNone/>
            </a:pPr>
            <a:r>
              <a:rPr lang="nl-NL" dirty="0" smtClean="0">
                <a:latin typeface="Verdana" pitchFamily="34" charset="0"/>
              </a:rPr>
              <a:t>	</a:t>
            </a:r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Afbeelding 11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kstvak 12"/>
          <p:cNvSpPr txBox="1">
            <a:spLocks noChangeArrowheads="1"/>
          </p:cNvSpPr>
          <p:nvPr/>
        </p:nvSpPr>
        <p:spPr bwMode="auto">
          <a:xfrm>
            <a:off x="500063" y="642938"/>
            <a:ext cx="3786187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nl-NL" b="1">
                <a:solidFill>
                  <a:srgbClr val="33CCCC"/>
                </a:solidFill>
                <a:latin typeface="Verdana" pitchFamily="34" charset="0"/>
              </a:rPr>
              <a:t>Hartelijk dank</a:t>
            </a:r>
          </a:p>
          <a:p>
            <a:pPr algn="ctr" eaLnBrk="0" hangingPunct="0"/>
            <a:endParaRPr lang="nl-NL" b="1">
              <a:solidFill>
                <a:srgbClr val="33CCCC"/>
              </a:solidFill>
              <a:latin typeface="Verdana" pitchFamily="34" charset="0"/>
            </a:endParaRPr>
          </a:p>
          <a:p>
            <a:pPr algn="ctr" eaLnBrk="0" hangingPunct="0"/>
            <a:r>
              <a:rPr lang="nl-NL">
                <a:latin typeface="Verdana" pitchFamily="34" charset="0"/>
              </a:rPr>
              <a:t> voor uw aandacht!</a:t>
            </a:r>
          </a:p>
          <a:p>
            <a:pPr algn="ctr" eaLnBrk="0" hangingPunct="0"/>
            <a:endParaRPr lang="nl-NL">
              <a:latin typeface="Verdana" pitchFamily="34" charset="0"/>
            </a:endParaRPr>
          </a:p>
          <a:p>
            <a:pPr algn="ctr" eaLnBrk="0" hangingPunct="0"/>
            <a:endParaRPr lang="nl-NL">
              <a:latin typeface="Verdana" pitchFamily="34" charset="0"/>
            </a:endParaRPr>
          </a:p>
          <a:p>
            <a:pPr algn="ctr" eaLnBrk="0" hangingPunct="0"/>
            <a:endParaRPr lang="nl-NL">
              <a:latin typeface="Verdana" pitchFamily="34" charset="0"/>
            </a:endParaRPr>
          </a:p>
          <a:p>
            <a:pPr algn="ctr" eaLnBrk="0" hangingPunct="0"/>
            <a:endParaRPr lang="nl-NL">
              <a:latin typeface="Verdana" pitchFamily="34" charset="0"/>
            </a:endParaRPr>
          </a:p>
          <a:p>
            <a:pPr algn="ctr" eaLnBrk="0" hangingPunct="0"/>
            <a:r>
              <a:rPr lang="nl-NL" b="1">
                <a:solidFill>
                  <a:srgbClr val="33CCCC"/>
                </a:solidFill>
                <a:latin typeface="Verdana" pitchFamily="34" charset="0"/>
              </a:rPr>
              <a:t>Overgang van </a:t>
            </a:r>
          </a:p>
          <a:p>
            <a:pPr algn="ctr" eaLnBrk="0" hangingPunct="0"/>
            <a:r>
              <a:rPr lang="nl-NL" b="1">
                <a:solidFill>
                  <a:srgbClr val="33CCCC"/>
                </a:solidFill>
                <a:latin typeface="Verdana" pitchFamily="34" charset="0"/>
              </a:rPr>
              <a:t>PO naar VO</a:t>
            </a:r>
            <a:endParaRPr lang="nl-NL" b="1">
              <a:solidFill>
                <a:srgbClr val="33CCCC"/>
              </a:solidFill>
            </a:endParaRPr>
          </a:p>
          <a:p>
            <a:pPr algn="ctr" eaLnBrk="0" hangingPunct="0"/>
            <a:endParaRPr lang="nl-NL">
              <a:latin typeface="Verdana" pitchFamily="34" charset="0"/>
            </a:endParaRPr>
          </a:p>
          <a:p>
            <a:pPr eaLnBrk="0" hangingPunct="0"/>
            <a:endParaRPr lang="nl-NL">
              <a:latin typeface="Verdana" pitchFamily="34" charset="0"/>
            </a:endParaRPr>
          </a:p>
          <a:p>
            <a:pPr eaLnBrk="0" hangingPunct="0"/>
            <a:r>
              <a:rPr lang="nl-NL">
                <a:latin typeface="Verdana" pitchFamily="34" charset="0"/>
              </a:rPr>
              <a:t> </a:t>
            </a:r>
          </a:p>
          <a:p>
            <a:pPr algn="ctr" eaLnBrk="0" hangingPunct="0"/>
            <a:endParaRPr lang="nl-NL"/>
          </a:p>
        </p:txBody>
      </p:sp>
      <p:pic>
        <p:nvPicPr>
          <p:cNvPr id="4" name="Afbeelding 3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16632"/>
            <a:ext cx="4396771" cy="659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vak 15"/>
          <p:cNvSpPr txBox="1"/>
          <p:nvPr/>
        </p:nvSpPr>
        <p:spPr>
          <a:xfrm>
            <a:off x="0" y="260648"/>
            <a:ext cx="984885" cy="6048672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 eaLnBrk="0" hangingPunct="0">
              <a:defRPr/>
            </a:pPr>
            <a:r>
              <a:rPr lang="nl-NL" sz="2600" b="1" dirty="0">
                <a:latin typeface="Verdana" pitchFamily="34" charset="0"/>
              </a:rPr>
              <a:t>Inrichting van het onderwijs in Nederland</a:t>
            </a:r>
          </a:p>
        </p:txBody>
      </p:sp>
      <p:cxnSp>
        <p:nvCxnSpPr>
          <p:cNvPr id="21" name="Rechte verbindingslijn 20"/>
          <p:cNvCxnSpPr/>
          <p:nvPr/>
        </p:nvCxnSpPr>
        <p:spPr bwMode="auto">
          <a:xfrm rot="5400000">
            <a:off x="-2490303" y="3429794"/>
            <a:ext cx="6856412" cy="0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3" name="Afbeelding 92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  <p:pic>
        <p:nvPicPr>
          <p:cNvPr id="61" name="Afbeelding 60" descr="http://docplayer.nl/docs-images/22/1686458/images/9-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7138761" cy="424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SCHOOLSOORTEN</a:t>
            </a:r>
            <a:endParaRPr kumimoji="0" lang="nl-NL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cxnSp>
        <p:nvCxnSpPr>
          <p:cNvPr id="4" name="Rechte verbindingslijn 3"/>
          <p:cNvCxnSpPr/>
          <p:nvPr/>
        </p:nvCxnSpPr>
        <p:spPr bwMode="auto">
          <a:xfrm>
            <a:off x="0" y="857250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hthoek 4"/>
          <p:cNvSpPr/>
          <p:nvPr/>
        </p:nvSpPr>
        <p:spPr>
          <a:xfrm>
            <a:off x="142844" y="1142984"/>
            <a:ext cx="90011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PRO		PR</a:t>
            </a:r>
            <a:r>
              <a:rPr lang="nl-NL" dirty="0" smtClean="0">
                <a:latin typeface="Verdana" pitchFamily="34" charset="0"/>
              </a:rPr>
              <a:t>aktijk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dirty="0" smtClean="0">
                <a:latin typeface="Verdana" pitchFamily="34" charset="0"/>
              </a:rPr>
              <a:t>nderwijs </a:t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VMBO</a:t>
            </a:r>
            <a:r>
              <a:rPr lang="nl-NL" dirty="0" smtClean="0">
                <a:latin typeface="Verdana" pitchFamily="34" charset="0"/>
              </a:rPr>
              <a:t> 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dirty="0" smtClean="0">
                <a:latin typeface="Verdana" pitchFamily="34" charset="0"/>
              </a:rPr>
              <a:t>oorbereidend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M</a:t>
            </a:r>
            <a:r>
              <a:rPr lang="nl-NL" dirty="0" smtClean="0">
                <a:latin typeface="Verdana" pitchFamily="34" charset="0"/>
              </a:rPr>
              <a:t>iddelbaar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B</a:t>
            </a:r>
            <a:r>
              <a:rPr lang="nl-NL" dirty="0" smtClean="0">
                <a:latin typeface="Verdana" pitchFamily="34" charset="0"/>
              </a:rPr>
              <a:t>eroeps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dirty="0" smtClean="0">
                <a:latin typeface="Verdana" pitchFamily="34" charset="0"/>
              </a:rPr>
              <a:t>nderwijs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/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/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HAVO</a:t>
            </a:r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H</a:t>
            </a:r>
            <a:r>
              <a:rPr lang="nl-NL" dirty="0" smtClean="0">
                <a:latin typeface="Verdana" pitchFamily="34" charset="0"/>
              </a:rPr>
              <a:t>oger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A</a:t>
            </a:r>
            <a:r>
              <a:rPr lang="nl-NL" dirty="0" smtClean="0">
                <a:latin typeface="Verdana" pitchFamily="34" charset="0"/>
              </a:rPr>
              <a:t>lgemeen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dirty="0" smtClean="0">
                <a:latin typeface="Verdana" pitchFamily="34" charset="0"/>
              </a:rPr>
              <a:t>oortgezet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dirty="0" smtClean="0">
                <a:latin typeface="Verdana" pitchFamily="34" charset="0"/>
              </a:rPr>
              <a:t>nderwijs</a:t>
            </a:r>
          </a:p>
          <a:p>
            <a:pPr marL="0" lvl="2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VWO	</a:t>
            </a:r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V</a:t>
            </a:r>
            <a:r>
              <a:rPr lang="nl-NL" dirty="0" smtClean="0">
                <a:latin typeface="Verdana" pitchFamily="34" charset="0"/>
              </a:rPr>
              <a:t>oorbereidend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W</a:t>
            </a:r>
            <a:r>
              <a:rPr lang="nl-NL" dirty="0" smtClean="0">
                <a:latin typeface="Verdana" pitchFamily="34" charset="0"/>
              </a:rPr>
              <a:t>etenschappelijk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dirty="0" smtClean="0">
                <a:latin typeface="Verdana" pitchFamily="34" charset="0"/>
              </a:rPr>
              <a:t>nderwijs</a:t>
            </a:r>
          </a:p>
          <a:p>
            <a:pPr marL="0" lvl="2"/>
            <a:r>
              <a:rPr lang="nl-NL" dirty="0" smtClean="0">
                <a:latin typeface="Verdana" pitchFamily="34" charset="0"/>
              </a:rPr>
              <a:t>	        </a:t>
            </a:r>
            <a:r>
              <a:rPr lang="nl-NL" i="1" dirty="0" smtClean="0">
                <a:latin typeface="Verdana" pitchFamily="34" charset="0"/>
              </a:rPr>
              <a:t/>
            </a:r>
            <a:br>
              <a:rPr lang="nl-NL" i="1" dirty="0" smtClean="0">
                <a:latin typeface="Verdana" pitchFamily="34" charset="0"/>
              </a:rPr>
            </a:br>
            <a:endParaRPr lang="nl-NL" i="1" dirty="0" smtClean="0">
              <a:latin typeface="Verdana" pitchFamily="34" charset="0"/>
            </a:endParaRPr>
          </a:p>
          <a:p>
            <a:pPr marL="0" lvl="2"/>
            <a:endParaRPr lang="nl-NL" dirty="0" smtClean="0">
              <a:latin typeface="Verdana" pitchFamily="34" charset="0"/>
            </a:endParaRPr>
          </a:p>
          <a:p>
            <a:pPr marL="0" lvl="2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/>
          </a:p>
        </p:txBody>
      </p:sp>
      <p:pic>
        <p:nvPicPr>
          <p:cNvPr id="8" name="Afbeelding 7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PRO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PR</a:t>
            </a:r>
            <a:r>
              <a:rPr lang="nl-NL" sz="2400" b="1" dirty="0" smtClean="0">
                <a:solidFill>
                  <a:schemeClr val="tx1"/>
                </a:solidFill>
                <a:latin typeface="Verdana" pitchFamily="34" charset="0"/>
              </a:rPr>
              <a:t>aktijk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b="1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/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Kenmerken:</a:t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Ontwikkeling van de persoonlijkheid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Voorbereiding op de maatschappij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Aangepaste basisvorming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Stage en praktijk</a:t>
            </a:r>
          </a:p>
          <a:p>
            <a:pPr marL="0" lvl="2" algn="l"/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Doel:	*</a:t>
            </a:r>
            <a:r>
              <a:rPr lang="nl-NL" dirty="0" smtClean="0">
                <a:latin typeface="Verdana" pitchFamily="34" charset="0"/>
              </a:rPr>
              <a:t> Toeleiding naar de arbeidsmarkt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Eventueel doorstromen naar MBO</a:t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0" name="Rechte verbindingslijn 9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Afbeelding 10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VMBO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oorbereidend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M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iddelbaar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B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eroeps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r>
              <a:rPr lang="nl-NL" sz="2400" dirty="0" smtClean="0">
                <a:latin typeface="Verdana" pitchFamily="34" charset="0"/>
              </a:rPr>
              <a:t> 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Kenmerken:</a:t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Algemeen programma in de onderbouw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Leerwegen in de bovenbouw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Leerwegondersteuning (extra zorg)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Theorie &amp; praktijk (inclusief stage) </a:t>
            </a:r>
          </a:p>
          <a:p>
            <a:pPr marL="0" lvl="2" algn="l"/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Doel:	*</a:t>
            </a:r>
            <a:r>
              <a:rPr lang="nl-NL" dirty="0" smtClean="0">
                <a:latin typeface="Verdana" pitchFamily="34" charset="0"/>
              </a:rPr>
              <a:t> Vervolgopleiding MBO &amp; HAVO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VMBO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oorbereidend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M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iddelbaar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B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eroeps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r>
              <a:rPr lang="nl-NL" sz="2400" dirty="0" smtClean="0">
                <a:latin typeface="Verdana" pitchFamily="34" charset="0"/>
              </a:rPr>
              <a:t> 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>
              <a:defRPr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>
              <a:defRPr/>
            </a:pPr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  <a:endParaRPr lang="nl-NL" dirty="0">
              <a:latin typeface="Verdana" pitchFamily="34" charset="0"/>
            </a:endParaRPr>
          </a:p>
          <a:p>
            <a:pPr marL="0" lvl="2" algn="l">
              <a:defRPr/>
            </a:pPr>
            <a:r>
              <a:rPr lang="nl-NL" b="1" dirty="0">
                <a:solidFill>
                  <a:srgbClr val="33CCCC"/>
                </a:solidFill>
                <a:latin typeface="Verdana" pitchFamily="34" charset="0"/>
              </a:rPr>
              <a:t> 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Verschillende leerwegen bovenbouw:</a:t>
            </a:r>
          </a:p>
          <a:p>
            <a:pPr marL="0" lvl="2" algn="l">
              <a:defRPr/>
            </a:pP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>
              <a:defRPr/>
            </a:pPr>
            <a:r>
              <a:rPr lang="nl-NL" dirty="0">
                <a:latin typeface="Verdana" pitchFamily="34" charset="0"/>
              </a:rPr>
              <a:t>	</a:t>
            </a:r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Theoretische leerweg</a:t>
            </a:r>
          </a:p>
          <a:p>
            <a:pPr marL="0" lvl="2" algn="l">
              <a:defRPr/>
            </a:pPr>
            <a:r>
              <a:rPr lang="nl-NL" dirty="0">
                <a:latin typeface="Verdana" pitchFamily="34" charset="0"/>
              </a:rPr>
              <a:t>	</a:t>
            </a:r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Kaderberoepsgerichte leerweg</a:t>
            </a:r>
          </a:p>
          <a:p>
            <a:pPr marL="0" lvl="2" algn="l">
              <a:defRPr/>
            </a:pPr>
            <a:r>
              <a:rPr lang="nl-NL" dirty="0">
                <a:latin typeface="Verdana" pitchFamily="34" charset="0"/>
              </a:rPr>
              <a:t>	</a:t>
            </a:r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</a:t>
            </a:r>
            <a:r>
              <a:rPr lang="nl-NL" dirty="0" smtClean="0">
                <a:latin typeface="Verdana" pitchFamily="34" charset="0"/>
              </a:rPr>
              <a:t> Basisberoepsgerichte leerweg </a:t>
            </a:r>
          </a:p>
          <a:p>
            <a:pPr marL="0" lvl="2" algn="l">
              <a:defRPr/>
            </a:pPr>
            <a:r>
              <a:rPr lang="nl-NL" dirty="0">
                <a:latin typeface="Verdana" pitchFamily="34" charset="0"/>
              </a:rPr>
              <a:t>	</a:t>
            </a:r>
            <a:r>
              <a:rPr lang="nl-NL" dirty="0" smtClean="0">
                <a:latin typeface="Verdana" pitchFamily="34" charset="0"/>
              </a:rPr>
              <a:t>	</a:t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>
              <a:latin typeface="Verdana" pitchFamily="34" charset="0"/>
            </a:endParaRPr>
          </a:p>
          <a:p>
            <a:pPr marL="0" lvl="2" algn="l">
              <a:defRPr/>
            </a:pP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>
              <a:latin typeface="Verdana" pitchFamily="34" charset="0"/>
            </a:endParaRPr>
          </a:p>
          <a:p>
            <a:pPr lvl="2" algn="l">
              <a:defRPr/>
            </a:pPr>
            <a:endParaRPr lang="nl-NL" sz="2800" dirty="0"/>
          </a:p>
          <a:p>
            <a:pPr lvl="2" algn="l">
              <a:defRPr/>
            </a:pPr>
            <a:endParaRPr lang="nl-NL" sz="3200" dirty="0"/>
          </a:p>
          <a:p>
            <a:pPr lvl="2" algn="l">
              <a:defRPr/>
            </a:pPr>
            <a:r>
              <a:rPr lang="nl-NL" sz="2000" dirty="0"/>
              <a:t>	</a:t>
            </a:r>
            <a:r>
              <a:rPr lang="nl-NL" sz="2000" dirty="0">
                <a:latin typeface="Arial" charset="0"/>
              </a:rPr>
              <a:t>  </a:t>
            </a:r>
          </a:p>
          <a:p>
            <a:pPr algn="l">
              <a:defRPr/>
            </a:pPr>
            <a:r>
              <a:rPr lang="nl-NL" sz="2000" dirty="0">
                <a:latin typeface="Arial" charset="0"/>
              </a:rPr>
              <a:t>	</a:t>
            </a:r>
          </a:p>
          <a:p>
            <a:pPr>
              <a:defRPr/>
            </a:pPr>
            <a:r>
              <a:rPr lang="nl-NL" sz="2000" dirty="0">
                <a:latin typeface="Arial" charset="0"/>
              </a:rPr>
              <a:t>                            </a:t>
            </a:r>
          </a:p>
          <a:p>
            <a:pPr algn="l">
              <a:defRPr/>
            </a:pPr>
            <a:r>
              <a:rPr lang="nl-NL" sz="2000" dirty="0">
                <a:latin typeface="Arial" charset="0"/>
              </a:rPr>
              <a:t>           </a:t>
            </a:r>
          </a:p>
          <a:p>
            <a:pPr>
              <a:defRPr/>
            </a:pPr>
            <a:endParaRPr lang="nl-NL" sz="2000" dirty="0">
              <a:latin typeface="Arial" charset="0"/>
            </a:endParaRPr>
          </a:p>
          <a:p>
            <a:pPr>
              <a:defRPr/>
            </a:pPr>
            <a:endParaRPr lang="nl-NL" sz="2000" dirty="0">
              <a:latin typeface="Arial" charset="0"/>
            </a:endParaRPr>
          </a:p>
          <a:p>
            <a:pPr lvl="2">
              <a:defRPr/>
            </a:pPr>
            <a:endParaRPr lang="nl-NL" sz="2000" dirty="0">
              <a:latin typeface="Arial" charset="0"/>
            </a:endParaRPr>
          </a:p>
          <a:p>
            <a:pPr>
              <a:defRPr/>
            </a:pPr>
            <a:endParaRPr lang="nl-NL" sz="2000" dirty="0">
              <a:latin typeface="Arial" charset="0"/>
            </a:endParaRPr>
          </a:p>
          <a:p>
            <a:pPr>
              <a:defRPr/>
            </a:pPr>
            <a:r>
              <a:rPr lang="nl-NL" sz="2000" dirty="0">
                <a:latin typeface="Arial" charset="0"/>
              </a:rPr>
              <a:t>         </a:t>
            </a:r>
            <a:endParaRPr lang="nl-NL" sz="2000" dirty="0"/>
          </a:p>
          <a:p>
            <a:pPr>
              <a:defRPr/>
            </a:pPr>
            <a:endParaRPr lang="nl-NL" dirty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VMBO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oorbereidend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M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iddelbaar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B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eroeps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r>
              <a:rPr lang="nl-NL" sz="2400" dirty="0" smtClean="0">
                <a:latin typeface="Verdana" pitchFamily="34" charset="0"/>
              </a:rPr>
              <a:t> 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Profielen: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Techniek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Zorg &amp; Welzijn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Economie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Landbouw (buiten Zaanstad)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</a:t>
            </a:r>
            <a:r>
              <a:rPr lang="nl-NL" dirty="0">
                <a:latin typeface="Verdana" pitchFamily="34" charset="0"/>
              </a:rPr>
              <a:t> </a:t>
            </a:r>
            <a:r>
              <a:rPr lang="nl-NL" dirty="0" smtClean="0">
                <a:latin typeface="Verdana" pitchFamily="34" charset="0"/>
              </a:rPr>
              <a:t>Intersectoraal (gecombineerde sectoren)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VMBO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oorbereidend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M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iddelbaar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B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eroeps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r>
              <a:rPr lang="nl-NL" sz="2400" dirty="0" smtClean="0">
                <a:latin typeface="Verdana" pitchFamily="34" charset="0"/>
              </a:rPr>
              <a:t> 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VMBO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* </a:t>
            </a:r>
            <a:r>
              <a:rPr lang="nl-NL" dirty="0" smtClean="0">
                <a:latin typeface="Verdana" pitchFamily="34" charset="0"/>
              </a:rPr>
              <a:t>Oriënterend &amp; voorbereidend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Uitgestelde beroepskeuze door verbreding 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   van de onderwijsprogramma’s in bovenbouw</a:t>
            </a: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</a:t>
            </a: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>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Beroepsopleiding start in het MBO</a:t>
            </a: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  <a:t>VMBO</a:t>
            </a:r>
            <a:br>
              <a:rPr lang="nl-NL" sz="4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 V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oorbereidend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M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iddelbaar</a:t>
            </a:r>
            <a:r>
              <a:rPr lang="nl-NL" sz="2400" dirty="0" smtClean="0">
                <a:latin typeface="Verdana" pitchFamily="34" charset="0"/>
              </a:rPr>
              <a:t> 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B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eroeps</a:t>
            </a:r>
            <a:r>
              <a:rPr lang="nl-NL" sz="2400" b="1" dirty="0" smtClean="0">
                <a:solidFill>
                  <a:srgbClr val="33CCCC"/>
                </a:solidFill>
                <a:latin typeface="Verdana" pitchFamily="34" charset="0"/>
              </a:rPr>
              <a:t>O</a:t>
            </a:r>
            <a:r>
              <a:rPr lang="nl-NL" sz="2400" dirty="0" smtClean="0">
                <a:solidFill>
                  <a:schemeClr val="tx1"/>
                </a:solidFill>
                <a:latin typeface="Verdana" pitchFamily="34" charset="0"/>
              </a:rPr>
              <a:t>nderwijs</a:t>
            </a:r>
            <a:r>
              <a:rPr lang="nl-NL" sz="2400" dirty="0" smtClean="0">
                <a:latin typeface="Verdana" pitchFamily="34" charset="0"/>
              </a:rPr>
              <a:t> </a:t>
            </a:r>
            <a:endParaRPr lang="nl-NL" sz="2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lvl="2" algn="l"/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Mogelijkheden leerwegondersteunend onderwijs: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		* </a:t>
            </a:r>
            <a:r>
              <a:rPr lang="nl-NL" dirty="0" smtClean="0">
                <a:latin typeface="Verdana" pitchFamily="34" charset="0"/>
              </a:rPr>
              <a:t>Zorg op maat 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Kortdurend of langdurend</a:t>
            </a:r>
          </a:p>
          <a:p>
            <a:pPr marL="0" lvl="2" algn="l"/>
            <a:r>
              <a:rPr lang="nl-NL" dirty="0" smtClean="0">
                <a:solidFill>
                  <a:srgbClr val="33CCCC"/>
                </a:solidFill>
                <a:latin typeface="Verdana" pitchFamily="34" charset="0"/>
              </a:rPr>
              <a:t>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* </a:t>
            </a:r>
            <a:r>
              <a:rPr lang="nl-NL" dirty="0" smtClean="0">
                <a:latin typeface="Verdana" pitchFamily="34" charset="0"/>
              </a:rPr>
              <a:t>Ondersteuning in elke leerweg</a:t>
            </a:r>
          </a:p>
          <a:p>
            <a:pPr marL="0" lvl="2" algn="l"/>
            <a:r>
              <a:rPr lang="nl-NL" dirty="0" smtClean="0">
                <a:latin typeface="Verdana" pitchFamily="34" charset="0"/>
              </a:rPr>
              <a:t>		</a:t>
            </a: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Aanmeldingsformulier: </a:t>
            </a:r>
            <a:r>
              <a:rPr lang="nl-NL" dirty="0" smtClean="0">
                <a:latin typeface="Verdana" pitchFamily="34" charset="0"/>
              </a:rPr>
              <a:t>ondersteuning wordt apart 				    aangeven 		</a:t>
            </a:r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/>
            </a:r>
            <a:b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</a:br>
            <a:endParaRPr lang="nl-NL" b="1" dirty="0" smtClean="0">
              <a:solidFill>
                <a:srgbClr val="33CCCC"/>
              </a:solidFill>
              <a:latin typeface="Verdana" pitchFamily="34" charset="0"/>
            </a:endParaRPr>
          </a:p>
          <a:p>
            <a:pPr marL="0" lvl="2" algn="l"/>
            <a:r>
              <a:rPr lang="nl-NL" b="1" dirty="0" smtClean="0">
                <a:solidFill>
                  <a:srgbClr val="33CCCC"/>
                </a:solidFill>
                <a:latin typeface="Verdana" pitchFamily="34" charset="0"/>
              </a:rPr>
              <a:t> Doel:	*</a:t>
            </a:r>
            <a:r>
              <a:rPr lang="nl-NL" dirty="0" smtClean="0">
                <a:latin typeface="Verdana" pitchFamily="34" charset="0"/>
              </a:rPr>
              <a:t> Behalen van diploma VMBO</a:t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dirty="0" smtClean="0">
              <a:latin typeface="Verdana" pitchFamily="34" charset="0"/>
            </a:endParaRPr>
          </a:p>
          <a:p>
            <a:pPr marL="0" lvl="2" algn="l"/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r>
              <a:rPr lang="nl-NL" dirty="0" smtClean="0">
                <a:latin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</a:rPr>
            </a:br>
            <a:endParaRPr lang="nl-NL" b="1" dirty="0" smtClean="0">
              <a:latin typeface="Verdana" pitchFamily="34" charset="0"/>
            </a:endParaRPr>
          </a:p>
          <a:p>
            <a:pPr marL="0" lvl="2" algn="l"/>
            <a:endParaRPr lang="nl-NL" sz="2800" dirty="0" smtClean="0"/>
          </a:p>
          <a:p>
            <a:pPr marL="0" lvl="2" algn="l"/>
            <a:endParaRPr lang="nl-NL" sz="3200" dirty="0" smtClean="0"/>
          </a:p>
          <a:p>
            <a:pPr marL="0" lvl="2" algn="l"/>
            <a:r>
              <a:rPr lang="nl-NL" sz="2000" dirty="0" smtClean="0"/>
              <a:t>	</a:t>
            </a:r>
            <a:r>
              <a:rPr lang="nl-NL" sz="2000" dirty="0" smtClean="0">
                <a:latin typeface="Arial" charset="0"/>
              </a:rPr>
              <a:t>  </a:t>
            </a:r>
          </a:p>
          <a:p>
            <a:pPr algn="l"/>
            <a:r>
              <a:rPr lang="nl-NL" sz="2000" dirty="0" smtClean="0">
                <a:latin typeface="Arial" charset="0"/>
              </a:rPr>
              <a:t>	</a:t>
            </a:r>
          </a:p>
          <a:p>
            <a:r>
              <a:rPr lang="nl-NL" sz="2000" dirty="0" smtClean="0">
                <a:latin typeface="Arial" charset="0"/>
              </a:rPr>
              <a:t>                            </a:t>
            </a:r>
          </a:p>
          <a:p>
            <a:pPr algn="l"/>
            <a:r>
              <a:rPr lang="nl-NL" sz="2000" dirty="0" smtClean="0">
                <a:latin typeface="Arial" charset="0"/>
              </a:rPr>
              <a:t>           </a:t>
            </a:r>
          </a:p>
          <a:p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pPr marL="0" lvl="2"/>
            <a:endParaRPr lang="nl-NL" sz="2000" dirty="0" smtClean="0">
              <a:latin typeface="Arial" charset="0"/>
            </a:endParaRPr>
          </a:p>
          <a:p>
            <a:endParaRPr lang="nl-NL" sz="2000" dirty="0" smtClean="0">
              <a:latin typeface="Arial" charset="0"/>
            </a:endParaRPr>
          </a:p>
          <a:p>
            <a:r>
              <a:rPr lang="nl-NL" sz="2000" dirty="0" smtClean="0">
                <a:latin typeface="Arial" charset="0"/>
              </a:rPr>
              <a:t>         </a:t>
            </a:r>
            <a:endParaRPr lang="nl-NL" sz="2000" dirty="0" smtClean="0"/>
          </a:p>
          <a:p>
            <a:endParaRPr lang="nl-NL" dirty="0" smtClean="0"/>
          </a:p>
        </p:txBody>
      </p:sp>
      <p:cxnSp>
        <p:nvCxnSpPr>
          <p:cNvPr id="11" name="Rechte verbindingslijn 10"/>
          <p:cNvCxnSpPr/>
          <p:nvPr/>
        </p:nvCxnSpPr>
        <p:spPr bwMode="auto">
          <a:xfrm>
            <a:off x="0" y="1069975"/>
            <a:ext cx="9144000" cy="1588"/>
          </a:xfrm>
          <a:prstGeom prst="line">
            <a:avLst/>
          </a:prstGeom>
          <a:ln>
            <a:solidFill>
              <a:srgbClr val="33CCCC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Afbeelding 4" descr="logo PO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6429396"/>
            <a:ext cx="970527" cy="28575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rgbClr val="FF5050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rgbClr val="FF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ardontwerp 3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4173</TotalTime>
  <Words>163</Words>
  <Application>Microsoft Office PowerPoint</Application>
  <PresentationFormat>Diavoorstelling (4:3)</PresentationFormat>
  <Paragraphs>317</Paragraphs>
  <Slides>19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Verdana</vt:lpstr>
      <vt:lpstr>Standaardontwerp</vt:lpstr>
      <vt:lpstr>PowerPoint-presentatie</vt:lpstr>
      <vt:lpstr>PowerPoint-presentatie</vt:lpstr>
      <vt:lpstr>PowerPoint-presentatie</vt:lpstr>
      <vt:lpstr>PRO  PRaktijkOnderwijs</vt:lpstr>
      <vt:lpstr>VMBO  Voorbereidend Middelbaar BeroepsOnderwijs </vt:lpstr>
      <vt:lpstr>VMBO  Voorbereidend Middelbaar BeroepsOnderwijs </vt:lpstr>
      <vt:lpstr>VMBO  Voorbereidend Middelbaar BeroepsOnderwijs </vt:lpstr>
      <vt:lpstr>VMBO  Voorbereidend Middelbaar BeroepsOnderwijs </vt:lpstr>
      <vt:lpstr>VMBO  Voorbereidend Middelbaar BeroepsOnderwijs </vt:lpstr>
      <vt:lpstr>VMBO  Voorbereidend Middelbaar BeroepsOnderwijs </vt:lpstr>
      <vt:lpstr>HAVO  Hoger Algemeen Voortgezet Onderwijs</vt:lpstr>
      <vt:lpstr>VWO   Voorbereidend Wetenschappelijk Onderwijs</vt:lpstr>
      <vt:lpstr>Adviescategorieën  In het voortgezet onderwijs</vt:lpstr>
      <vt:lpstr>PO &amp; VO      Primair Onderwijs &amp; Voortgezet Onderwijs</vt:lpstr>
      <vt:lpstr>PO &amp; VO      Primair Onderwijs &amp; Voortgezet Onderwijs</vt:lpstr>
      <vt:lpstr>PO       Primair Onderwijs </vt:lpstr>
      <vt:lpstr>PO &amp; VO      Primair Onderwijs &amp; Voortgezet Onderwijs</vt:lpstr>
      <vt:lpstr>PO &amp; VO      Primair Onderwijs &amp; Voortgezet Onderwijs</vt:lpstr>
      <vt:lpstr>PowerPoint-presentatie</vt:lpstr>
    </vt:vector>
  </TitlesOfParts>
  <Company>SG "Het Zaanlands" - west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Geen diatitel</dc:title>
  <dc:creator>Mw.Annette Hoeksema-Hahn</dc:creator>
  <cp:lastModifiedBy>BOE</cp:lastModifiedBy>
  <cp:revision>243</cp:revision>
  <cp:lastPrinted>2016-06-29T11:20:51Z</cp:lastPrinted>
  <dcterms:created xsi:type="dcterms:W3CDTF">2001-10-07T19:00:41Z</dcterms:created>
  <dcterms:modified xsi:type="dcterms:W3CDTF">2017-07-12T08:28:59Z</dcterms:modified>
</cp:coreProperties>
</file>